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86" r:id="rId2"/>
    <p:sldId id="287" r:id="rId3"/>
    <p:sldId id="317" r:id="rId4"/>
    <p:sldId id="288" r:id="rId5"/>
    <p:sldId id="318" r:id="rId6"/>
    <p:sldId id="307" r:id="rId7"/>
    <p:sldId id="290" r:id="rId8"/>
    <p:sldId id="305" r:id="rId9"/>
    <p:sldId id="306" r:id="rId10"/>
    <p:sldId id="313" r:id="rId11"/>
    <p:sldId id="319" r:id="rId12"/>
    <p:sldId id="309" r:id="rId13"/>
    <p:sldId id="308" r:id="rId14"/>
    <p:sldId id="310" r:id="rId15"/>
    <p:sldId id="312" r:id="rId16"/>
    <p:sldId id="311" r:id="rId17"/>
    <p:sldId id="327" r:id="rId18"/>
    <p:sldId id="328" r:id="rId19"/>
    <p:sldId id="330" r:id="rId20"/>
    <p:sldId id="329" r:id="rId21"/>
    <p:sldId id="331" r:id="rId22"/>
    <p:sldId id="334" r:id="rId23"/>
    <p:sldId id="326" r:id="rId24"/>
    <p:sldId id="294" r:id="rId25"/>
    <p:sldId id="322" r:id="rId26"/>
    <p:sldId id="321" r:id="rId27"/>
    <p:sldId id="325" r:id="rId28"/>
    <p:sldId id="291" r:id="rId29"/>
    <p:sldId id="320" r:id="rId30"/>
    <p:sldId id="316" r:id="rId31"/>
    <p:sldId id="289" r:id="rId32"/>
    <p:sldId id="332" r:id="rId33"/>
    <p:sldId id="333" r:id="rId34"/>
  </p:sldIdLst>
  <p:sldSz cx="10058400" cy="7772400"/>
  <p:notesSz cx="6858000" cy="9144000"/>
  <p:defaultTextStyle>
    <a:defPPr>
      <a:defRPr lang="en-US"/>
    </a:defPPr>
    <a:lvl1pPr marL="0" algn="l" defTabSz="50915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155" algn="l" defTabSz="50915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306" algn="l" defTabSz="50915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7461" algn="l" defTabSz="50915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6613" algn="l" defTabSz="50915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5766" algn="l" defTabSz="50915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4919" algn="l" defTabSz="50915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4074" algn="l" defTabSz="50915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3225" algn="l" defTabSz="50915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D7485"/>
    <a:srgbClr val="595755"/>
    <a:srgbClr val="0EAFC9"/>
    <a:srgbClr val="F36F22"/>
    <a:srgbClr val="F68B1F"/>
    <a:srgbClr val="A5A6A5"/>
    <a:srgbClr val="777877"/>
    <a:srgbClr val="D24627"/>
    <a:srgbClr val="83980E"/>
    <a:srgbClr val="595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63" autoAdjust="0"/>
    <p:restoredTop sz="92072" autoAdjust="0"/>
  </p:normalViewPr>
  <p:slideViewPr>
    <p:cSldViewPr snapToGrid="0" snapToObjects="1">
      <p:cViewPr varScale="1">
        <p:scale>
          <a:sx n="79" d="100"/>
          <a:sy n="79" d="100"/>
        </p:scale>
        <p:origin x="-1648" y="-112"/>
      </p:cViewPr>
      <p:guideLst>
        <p:guide orient="horz" pos="2449"/>
        <p:guide pos="316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F7EF09-CD4F-2942-AC2C-ACCE3D76972B}" type="datetimeFigureOut">
              <a:rPr lang="en-US" smtClean="0"/>
              <a:t>3/21/13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7B86A-337F-FC44-AB94-A486F8CA7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01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BF1612-FB6D-D846-A98C-605FCE78A762}" type="datetimeFigureOut">
              <a:rPr lang="en-US" smtClean="0"/>
              <a:t>3/21/13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3749B4-C8AB-BE4A-8123-D67012806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304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way to engage,</a:t>
            </a:r>
            <a:r>
              <a:rPr lang="en-US" baseline="0" dirty="0" smtClean="0"/>
              <a:t> without making an overt sell.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3749B4-C8AB-BE4A-8123-D670128060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82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more satisfied customers were the ones we were doing more training with.  But, it’s hard to do</a:t>
            </a:r>
            <a:r>
              <a:rPr lang="en-US" baseline="0" dirty="0" smtClean="0"/>
              <a:t> training for 20,000 customers across the country.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3749B4-C8AB-BE4A-8123-D6701280601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927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3749B4-C8AB-BE4A-8123-D6701280601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41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More</a:t>
            </a:r>
            <a:r>
              <a:rPr lang="en-US" baseline="0" dirty="0" smtClean="0"/>
              <a:t> satisfied customers were better trained.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3749B4-C8AB-BE4A-8123-D6701280601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330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Today, our customers are going online to learn</a:t>
            </a:r>
            <a:r>
              <a:rPr lang="en-US" baseline="0" dirty="0" smtClean="0"/>
              <a:t> about everything.  As you can see in this slide, they are using search engines, product websites, review sites to do their homework before they ever talk to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CBB89-9F46-324F-8437-BD1F4DFB6AB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121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3749B4-C8AB-BE4A-8123-D6701280601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707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0.emf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yline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D74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 Placeholder 1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1067901" y="5110535"/>
            <a:ext cx="7657589" cy="5693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3700" b="0" i="0" cap="all" baseline="0">
                <a:solidFill>
                  <a:srgbClr val="595755"/>
                </a:solidFill>
                <a:latin typeface="Lucida Sans"/>
                <a:cs typeface="Lucida Sans"/>
              </a:defRPr>
            </a:lvl1pPr>
          </a:lstStyle>
          <a:p>
            <a:pPr lvl="0"/>
            <a:r>
              <a:rPr lang="en-US" dirty="0" smtClean="0"/>
              <a:t>TITLE SLIDE Blank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28" y="6490978"/>
            <a:ext cx="2012012" cy="448810"/>
          </a:xfrm>
          <a:prstGeom prst="rect">
            <a:avLst/>
          </a:prstGeom>
        </p:spPr>
      </p:pic>
      <p:sp>
        <p:nvSpPr>
          <p:cNvPr id="5" name="Text Placeholder 17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67908" y="5907515"/>
            <a:ext cx="765758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200" b="0" i="0" spc="0" baseline="0">
                <a:solidFill>
                  <a:srgbClr val="A5A6A5"/>
                </a:solidFill>
                <a:latin typeface="Lucida Sans"/>
                <a:cs typeface="Lucida Sans"/>
              </a:defRPr>
            </a:lvl1pPr>
          </a:lstStyle>
          <a:p>
            <a:pPr lvl="0"/>
            <a:r>
              <a:rPr lang="en-US" dirty="0" smtClean="0"/>
              <a:t>Name of Presenter</a:t>
            </a:r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1067908" y="5781056"/>
            <a:ext cx="765758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8815500" y="7609827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52307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ityBG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6" name="Rectangle 15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D74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1067902" y="5306752"/>
            <a:ext cx="7767068" cy="5693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3700" b="0" i="0" cap="all" baseline="0">
                <a:solidFill>
                  <a:srgbClr val="595755"/>
                </a:solidFill>
                <a:latin typeface="Lucida Sans"/>
                <a:cs typeface="Lucida Sans"/>
              </a:defRPr>
            </a:lvl1pPr>
          </a:lstStyle>
          <a:p>
            <a:pPr lvl="0"/>
            <a:r>
              <a:rPr lang="en-US" dirty="0" smtClean="0"/>
              <a:t>TITLE SLIDE W/CITY BG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28" y="6490978"/>
            <a:ext cx="2012012" cy="448810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323154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Byline_CityBG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1067901" y="5110535"/>
            <a:ext cx="7657589" cy="5693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3700" b="0" i="0" cap="all" baseline="0">
                <a:solidFill>
                  <a:srgbClr val="595755"/>
                </a:solidFill>
                <a:latin typeface="Lucida Sans"/>
                <a:cs typeface="Lucida Sans"/>
              </a:defRPr>
            </a:lvl1pPr>
          </a:lstStyle>
          <a:p>
            <a:pPr lvl="0"/>
            <a:r>
              <a:rPr lang="en-US" dirty="0" smtClean="0"/>
              <a:t>TITLE SLIDE W/CITY BG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28" y="6490978"/>
            <a:ext cx="2012012" cy="448810"/>
          </a:xfrm>
          <a:prstGeom prst="rect">
            <a:avLst/>
          </a:prstGeom>
        </p:spPr>
      </p:pic>
      <p:sp>
        <p:nvSpPr>
          <p:cNvPr id="10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1067908" y="5907515"/>
            <a:ext cx="765758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200" b="0" i="0" spc="0" baseline="0">
                <a:solidFill>
                  <a:srgbClr val="A5A6A5"/>
                </a:solidFill>
                <a:latin typeface="Lucida Sans"/>
                <a:cs typeface="Lucida Sans"/>
              </a:defRPr>
            </a:lvl1pPr>
          </a:lstStyle>
          <a:p>
            <a:pPr lvl="0"/>
            <a:r>
              <a:rPr lang="en-US" dirty="0" smtClean="0"/>
              <a:t>Name of Presenter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67908" y="5781056"/>
            <a:ext cx="765758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6" name="Rectangle 15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D74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2252104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_NoBG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1067902" y="3637022"/>
            <a:ext cx="8657513" cy="5693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3700" b="0" i="0" cap="all" baseline="0">
                <a:solidFill>
                  <a:srgbClr val="595755"/>
                </a:solidFill>
                <a:latin typeface="Lucida Sans"/>
                <a:cs typeface="Lucida Sans"/>
              </a:defRPr>
            </a:lvl1pPr>
          </a:lstStyle>
          <a:p>
            <a:pPr lvl="0"/>
            <a:r>
              <a:rPr lang="en-US" dirty="0" smtClean="0"/>
              <a:t>TRANSITION SLIDE W/NO BG</a:t>
            </a:r>
            <a:endParaRPr lang="en-US" dirty="0"/>
          </a:p>
        </p:txBody>
      </p:sp>
      <p:pic>
        <p:nvPicPr>
          <p:cNvPr id="15" name="Picture 14" descr="PGi_Logo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237" y="301962"/>
            <a:ext cx="439134" cy="439134"/>
          </a:xfrm>
          <a:prstGeom prst="rect">
            <a:avLst/>
          </a:prstGeom>
        </p:spPr>
      </p:pic>
      <p:grpSp>
        <p:nvGrpSpPr>
          <p:cNvPr id="10" name="Group 9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2" name="Rectangle 11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D74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400295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_CityBG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1067901" y="5333407"/>
            <a:ext cx="7657589" cy="5693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3700" b="0" i="0" cap="all" baseline="0">
                <a:solidFill>
                  <a:srgbClr val="595755"/>
                </a:solidFill>
                <a:latin typeface="Lucida Sans"/>
                <a:cs typeface="Lucida Sans"/>
              </a:defRPr>
            </a:lvl1pPr>
          </a:lstStyle>
          <a:p>
            <a:pPr lvl="0"/>
            <a:r>
              <a:rPr lang="en-US" dirty="0" smtClean="0"/>
              <a:t>TRANSITION SLIDE w/CITY </a:t>
            </a:r>
            <a:r>
              <a:rPr lang="en-US" dirty="0" err="1" smtClean="0"/>
              <a:t>bg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4" name="Rectangle 13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D74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17" name="Picture 16" descr="PGi_Logo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237" y="301962"/>
            <a:ext cx="439134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964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_SubwayBG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1067902" y="3647785"/>
            <a:ext cx="8657513" cy="5693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3700" b="0" i="0" cap="all" baseline="0">
                <a:solidFill>
                  <a:srgbClr val="595755"/>
                </a:solidFill>
                <a:latin typeface="Lucida Sans"/>
                <a:cs typeface="Lucida Sans"/>
              </a:defRPr>
            </a:lvl1pPr>
          </a:lstStyle>
          <a:p>
            <a:pPr lvl="0"/>
            <a:r>
              <a:rPr lang="en-US" dirty="0" smtClean="0"/>
              <a:t>TRANSITION SLIDE W/Subway </a:t>
            </a:r>
            <a:r>
              <a:rPr lang="en-US" dirty="0" err="1" smtClean="0"/>
              <a:t>bg</a:t>
            </a:r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9" name="Rectangle 8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D74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17" name="Picture 16" descr="PGi_Logo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237" y="301962"/>
            <a:ext cx="439134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82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2190" y="442136"/>
            <a:ext cx="8277306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700" cap="all">
                <a:solidFill>
                  <a:srgbClr val="595755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BULLETED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190" y="1151666"/>
            <a:ext cx="8277306" cy="56403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0" name="Rectangle 9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D74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18" name="Picture 17" descr="PGi_Logo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237" y="301962"/>
            <a:ext cx="439134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22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Slide_WhiteB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2190" y="442136"/>
            <a:ext cx="8277306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700" cap="all">
                <a:solidFill>
                  <a:srgbClr val="595755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BULLETED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190" y="1151666"/>
            <a:ext cx="8277306" cy="56403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0" name="Rectangle 9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D74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18" name="Picture 17" descr="PGi_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237" y="301962"/>
            <a:ext cx="439134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675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81221" y="442136"/>
            <a:ext cx="8363228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800" cap="all">
                <a:solidFill>
                  <a:srgbClr val="595755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TEXT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221" y="1173192"/>
            <a:ext cx="8277306" cy="56188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700"/>
            </a:lvl1pPr>
            <a:lvl2pPr marL="254577" indent="0">
              <a:buFontTx/>
              <a:buNone/>
              <a:defRPr sz="2100"/>
            </a:lvl2pPr>
            <a:lvl3pPr marL="509155" indent="0">
              <a:buFontTx/>
              <a:buNone/>
              <a:defRPr sz="2100"/>
            </a:lvl3pPr>
            <a:lvl4pPr marL="763730" indent="0">
              <a:buFontTx/>
              <a:buNone/>
              <a:defRPr sz="2100"/>
            </a:lvl4pPr>
            <a:lvl5pPr marL="1018306" indent="0">
              <a:buFontTx/>
              <a:buNone/>
              <a:defRPr sz="21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0" name="Rectangle 9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D74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18" name="Picture 17" descr="PGi_Logo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237" y="301962"/>
            <a:ext cx="439134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130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_WhiteB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81221" y="442136"/>
            <a:ext cx="8363228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800" cap="all">
                <a:solidFill>
                  <a:srgbClr val="595755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TEXT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221" y="1173192"/>
            <a:ext cx="8277306" cy="56188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700"/>
            </a:lvl1pPr>
            <a:lvl2pPr marL="254577" indent="0">
              <a:buFontTx/>
              <a:buNone/>
              <a:defRPr sz="2100"/>
            </a:lvl2pPr>
            <a:lvl3pPr marL="509155" indent="0">
              <a:buFontTx/>
              <a:buNone/>
              <a:defRPr sz="2100"/>
            </a:lvl3pPr>
            <a:lvl4pPr marL="763730" indent="0">
              <a:buFontTx/>
              <a:buNone/>
              <a:defRPr sz="2100"/>
            </a:lvl4pPr>
            <a:lvl5pPr marL="1018306" indent="0">
              <a:buFontTx/>
              <a:buNone/>
              <a:defRPr sz="21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0" name="Rectangle 9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D74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18" name="Picture 17" descr="PGi_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237" y="301962"/>
            <a:ext cx="439134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778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81221" y="442136"/>
            <a:ext cx="8363228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800" cap="all" baseline="0">
                <a:solidFill>
                  <a:srgbClr val="595755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Graphic Slide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221" y="1173193"/>
            <a:ext cx="8277306" cy="5465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700" baseline="0"/>
            </a:lvl1pPr>
            <a:lvl2pPr marL="254577" indent="0">
              <a:buFontTx/>
              <a:buNone/>
              <a:defRPr sz="2100"/>
            </a:lvl2pPr>
            <a:lvl3pPr marL="509155" indent="0">
              <a:buFontTx/>
              <a:buNone/>
              <a:defRPr sz="2100"/>
            </a:lvl3pPr>
            <a:lvl4pPr marL="763730" indent="0">
              <a:buFontTx/>
              <a:buNone/>
              <a:defRPr sz="2100"/>
            </a:lvl4pPr>
            <a:lvl5pPr marL="1018306" indent="0">
              <a:buFontTx/>
              <a:buNone/>
              <a:defRPr sz="2100"/>
            </a:lvl5pPr>
          </a:lstStyle>
          <a:p>
            <a:pPr lvl="0"/>
            <a:r>
              <a:rPr lang="en-US" dirty="0" smtClean="0"/>
              <a:t>Click here to add text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D74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19" name="Picture 18" descr="PGi_Logo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237" y="301962"/>
            <a:ext cx="439134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783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_Blank_WhiteB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81221" y="442136"/>
            <a:ext cx="8363228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800" cap="all" baseline="0">
                <a:solidFill>
                  <a:srgbClr val="595755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Graphic Slide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221" y="1173193"/>
            <a:ext cx="8277306" cy="5465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700" baseline="0"/>
            </a:lvl1pPr>
            <a:lvl2pPr marL="254577" indent="0">
              <a:buFontTx/>
              <a:buNone/>
              <a:defRPr sz="2100"/>
            </a:lvl2pPr>
            <a:lvl3pPr marL="509155" indent="0">
              <a:buFontTx/>
              <a:buNone/>
              <a:defRPr sz="2100"/>
            </a:lvl3pPr>
            <a:lvl4pPr marL="763730" indent="0">
              <a:buFontTx/>
              <a:buNone/>
              <a:defRPr sz="2100"/>
            </a:lvl4pPr>
            <a:lvl5pPr marL="1018306" indent="0">
              <a:buFontTx/>
              <a:buNone/>
              <a:defRPr sz="2100"/>
            </a:lvl5pPr>
          </a:lstStyle>
          <a:p>
            <a:pPr lvl="0"/>
            <a:r>
              <a:rPr lang="en-US" dirty="0" smtClean="0"/>
              <a:t>Click here to add text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D74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19" name="Picture 18" descr="PGi_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237" y="301962"/>
            <a:ext cx="439134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669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n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462854" y="3349551"/>
            <a:ext cx="1132693" cy="898200"/>
            <a:chOff x="4555557" y="3381615"/>
            <a:chExt cx="1132693" cy="8982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4555557" y="3381615"/>
              <a:ext cx="1115690" cy="384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lvl="0"/>
              <a:r>
                <a:rPr lang="en-US" sz="2500" dirty="0" smtClean="0">
                  <a:solidFill>
                    <a:srgbClr val="595856"/>
                  </a:solidFill>
                  <a:latin typeface="Lucida Sans"/>
                  <a:cs typeface="Lucida Sans"/>
                </a:rPr>
                <a:t>THANK</a:t>
              </a:r>
              <a:endParaRPr lang="en-US" sz="2500" dirty="0">
                <a:solidFill>
                  <a:srgbClr val="595856"/>
                </a:solidFill>
                <a:latin typeface="Lucida Sans"/>
                <a:cs typeface="Lucida Sans"/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4561063" y="3633484"/>
              <a:ext cx="1127187" cy="64633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lvl="0"/>
              <a:r>
                <a:rPr lang="en-US" sz="4200" dirty="0" smtClean="0">
                  <a:solidFill>
                    <a:srgbClr val="595755"/>
                  </a:solidFill>
                  <a:latin typeface="Lucida Sans"/>
                  <a:cs typeface="Lucida Sans"/>
                </a:rPr>
                <a:t>YOU</a:t>
              </a:r>
              <a:endParaRPr lang="en-US" sz="4200" dirty="0">
                <a:solidFill>
                  <a:srgbClr val="595755"/>
                </a:solidFill>
                <a:latin typeface="Lucida Sans"/>
                <a:cs typeface="Lucida Sans"/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544" y="6991439"/>
            <a:ext cx="2012012" cy="44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54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lide_iM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81221" y="442136"/>
            <a:ext cx="8136966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800" cap="all">
                <a:solidFill>
                  <a:srgbClr val="0EAFC9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TEXT SLIDE for iMeet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221" y="1173192"/>
            <a:ext cx="8277306" cy="56188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700"/>
            </a:lvl1pPr>
            <a:lvl2pPr marL="254577" indent="0">
              <a:buFontTx/>
              <a:buNone/>
              <a:defRPr sz="2100"/>
            </a:lvl2pPr>
            <a:lvl3pPr marL="509155" indent="0">
              <a:buFontTx/>
              <a:buNone/>
              <a:defRPr sz="2100"/>
            </a:lvl3pPr>
            <a:lvl4pPr marL="763730" indent="0">
              <a:buFontTx/>
              <a:buNone/>
              <a:defRPr sz="2100"/>
            </a:lvl4pPr>
            <a:lvl5pPr marL="1018306" indent="0">
              <a:buFontTx/>
              <a:buNone/>
              <a:defRPr sz="21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pic>
        <p:nvPicPr>
          <p:cNvPr id="12" name="Picture 11" descr="iMeet_Logo_Sm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738" y="328631"/>
            <a:ext cx="905158" cy="294449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9" name="Rectangle 18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EA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345098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lide_iMT_WhiteB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81221" y="442136"/>
            <a:ext cx="8136966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800" cap="all">
                <a:solidFill>
                  <a:srgbClr val="0EAFC9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TEXT SLIDE for iMeet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221" y="1173192"/>
            <a:ext cx="8277306" cy="56188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700"/>
            </a:lvl1pPr>
            <a:lvl2pPr marL="254577" indent="0">
              <a:buFontTx/>
              <a:buNone/>
              <a:defRPr sz="2100"/>
            </a:lvl2pPr>
            <a:lvl3pPr marL="509155" indent="0">
              <a:buFontTx/>
              <a:buNone/>
              <a:defRPr sz="2100"/>
            </a:lvl3pPr>
            <a:lvl4pPr marL="763730" indent="0">
              <a:buFontTx/>
              <a:buNone/>
              <a:defRPr sz="2100"/>
            </a:lvl4pPr>
            <a:lvl5pPr marL="1018306" indent="0">
              <a:buFontTx/>
              <a:buNone/>
              <a:defRPr sz="21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4" name="Rectangle 13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EA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21" name="Picture 20" descr="iMeet_Logo_Sm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738" y="328631"/>
            <a:ext cx="905158" cy="29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985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Slide_iMee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2190" y="442136"/>
            <a:ext cx="8145997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700" cap="all">
                <a:solidFill>
                  <a:srgbClr val="0EAFC9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BULLETED SLIDE for </a:t>
            </a:r>
            <a:r>
              <a:rPr lang="en-US" sz="3500" dirty="0" err="1" smtClean="0">
                <a:solidFill>
                  <a:srgbClr val="0EAFC9"/>
                </a:solidFill>
              </a:rPr>
              <a:t>imeet</a:t>
            </a:r>
            <a:endParaRPr lang="en-US" sz="3500" dirty="0" smtClean="0">
              <a:solidFill>
                <a:srgbClr val="0EAFC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190" y="1151666"/>
            <a:ext cx="8277306" cy="56403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0" name="Rectangle 9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EA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18" name="Picture 17" descr="iMeet_Logo_Sm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738" y="328631"/>
            <a:ext cx="905158" cy="29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344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Slide_iMeet_WhiteB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2190" y="442136"/>
            <a:ext cx="8145997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700" cap="all">
                <a:solidFill>
                  <a:srgbClr val="0EAFC9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BULLETED SLIDE for </a:t>
            </a:r>
            <a:r>
              <a:rPr lang="en-US" sz="3500" dirty="0" err="1" smtClean="0">
                <a:solidFill>
                  <a:srgbClr val="0EAFC9"/>
                </a:solidFill>
              </a:rPr>
              <a:t>imeet</a:t>
            </a:r>
            <a:endParaRPr lang="en-US" sz="3500" dirty="0" smtClean="0">
              <a:solidFill>
                <a:srgbClr val="0EAFC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190" y="1151666"/>
            <a:ext cx="8277306" cy="56403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0" name="Rectangle 9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EA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18" name="Picture 17" descr="iMeet_Logo_Sm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738" y="328631"/>
            <a:ext cx="905158" cy="29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9797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T_wGraphic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81221" y="442136"/>
            <a:ext cx="8136966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800" cap="all" baseline="0">
                <a:solidFill>
                  <a:srgbClr val="0EAFC9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iMeet Graphic Slide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221" y="1173193"/>
            <a:ext cx="8277306" cy="5465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700" baseline="0"/>
            </a:lvl1pPr>
            <a:lvl2pPr marL="254577" indent="0">
              <a:buFontTx/>
              <a:buNone/>
              <a:defRPr sz="2100"/>
            </a:lvl2pPr>
            <a:lvl3pPr marL="509155" indent="0">
              <a:buFontTx/>
              <a:buNone/>
              <a:defRPr sz="2100"/>
            </a:lvl3pPr>
            <a:lvl4pPr marL="763730" indent="0">
              <a:buFontTx/>
              <a:buNone/>
              <a:defRPr sz="2100"/>
            </a:lvl4pPr>
            <a:lvl5pPr marL="1018306" indent="0">
              <a:buFontTx/>
              <a:buNone/>
              <a:defRPr sz="2100"/>
            </a:lvl5pPr>
          </a:lstStyle>
          <a:p>
            <a:pPr lvl="0"/>
            <a:r>
              <a:rPr lang="en-US" dirty="0" smtClean="0"/>
              <a:t>Click here to add text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37" y="2165674"/>
            <a:ext cx="9222470" cy="5189414"/>
          </a:xfrm>
          <a:prstGeom prst="rect">
            <a:avLst/>
          </a:prstGeom>
        </p:spPr>
      </p:pic>
      <p:sp>
        <p:nvSpPr>
          <p:cNvPr id="19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1949968" y="2476764"/>
            <a:ext cx="6211324" cy="388171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Insert iMeet Screen Here</a:t>
            </a:r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4" name="Rectangle 13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EA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23" name="Picture 22" descr="iMeet_Logo_Sm_RGB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738" y="328631"/>
            <a:ext cx="905158" cy="29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8592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T_wGraphic_WhiteB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81221" y="442136"/>
            <a:ext cx="8136966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800" cap="all" baseline="0">
                <a:solidFill>
                  <a:srgbClr val="0EAFC9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iMeet Graphic Slide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221" y="1173193"/>
            <a:ext cx="8277306" cy="5465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700" baseline="0"/>
            </a:lvl1pPr>
            <a:lvl2pPr marL="254577" indent="0">
              <a:buFontTx/>
              <a:buNone/>
              <a:defRPr sz="2100"/>
            </a:lvl2pPr>
            <a:lvl3pPr marL="509155" indent="0">
              <a:buFontTx/>
              <a:buNone/>
              <a:defRPr sz="2100"/>
            </a:lvl3pPr>
            <a:lvl4pPr marL="763730" indent="0">
              <a:buFontTx/>
              <a:buNone/>
              <a:defRPr sz="2100"/>
            </a:lvl4pPr>
            <a:lvl5pPr marL="1018306" indent="0">
              <a:buFontTx/>
              <a:buNone/>
              <a:defRPr sz="2100"/>
            </a:lvl5pPr>
          </a:lstStyle>
          <a:p>
            <a:pPr lvl="0"/>
            <a:r>
              <a:rPr lang="en-US" dirty="0" smtClean="0"/>
              <a:t>Click here to add text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37" y="2165674"/>
            <a:ext cx="9222470" cy="5189414"/>
          </a:xfrm>
          <a:prstGeom prst="rect">
            <a:avLst/>
          </a:prstGeom>
        </p:spPr>
      </p:pic>
      <p:sp>
        <p:nvSpPr>
          <p:cNvPr id="18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1949968" y="2476764"/>
            <a:ext cx="6211324" cy="388171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Insert iMeet Screen Here</a:t>
            </a:r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4" name="Rectangle 13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EA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23" name="Picture 22" descr="iMeet_Logo_Sm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738" y="328631"/>
            <a:ext cx="905158" cy="29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74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T_wGraphic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81221" y="442136"/>
            <a:ext cx="8136966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800" cap="all" baseline="0">
                <a:solidFill>
                  <a:srgbClr val="0EAFC9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iMeet Graphic Slide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221" y="1173193"/>
            <a:ext cx="8277306" cy="5465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700" baseline="0"/>
            </a:lvl1pPr>
            <a:lvl2pPr marL="254577" indent="0">
              <a:buFontTx/>
              <a:buNone/>
              <a:defRPr sz="2100"/>
            </a:lvl2pPr>
            <a:lvl3pPr marL="509155" indent="0">
              <a:buFontTx/>
              <a:buNone/>
              <a:defRPr sz="2100"/>
            </a:lvl3pPr>
            <a:lvl4pPr marL="763730" indent="0">
              <a:buFontTx/>
              <a:buNone/>
              <a:defRPr sz="2100"/>
            </a:lvl4pPr>
            <a:lvl5pPr marL="1018306" indent="0">
              <a:buFontTx/>
              <a:buNone/>
              <a:defRPr sz="2100"/>
            </a:lvl5pPr>
          </a:lstStyle>
          <a:p>
            <a:pPr lvl="0"/>
            <a:r>
              <a:rPr lang="en-US" dirty="0" smtClean="0"/>
              <a:t>Click here to add text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EA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19" name="Picture 18" descr="iMeet_Logo_Sm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738" y="328631"/>
            <a:ext cx="905158" cy="29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3827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T_wGraphic_Blank__WhiteB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81221" y="442136"/>
            <a:ext cx="8136966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800" cap="all" baseline="0">
                <a:solidFill>
                  <a:srgbClr val="0EAFC9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iMeet Graphic Slide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221" y="1173193"/>
            <a:ext cx="8277306" cy="5465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700" baseline="0"/>
            </a:lvl1pPr>
            <a:lvl2pPr marL="254577" indent="0">
              <a:buFontTx/>
              <a:buNone/>
              <a:defRPr sz="2100"/>
            </a:lvl2pPr>
            <a:lvl3pPr marL="509155" indent="0">
              <a:buFontTx/>
              <a:buNone/>
              <a:defRPr sz="2100"/>
            </a:lvl3pPr>
            <a:lvl4pPr marL="763730" indent="0">
              <a:buFontTx/>
              <a:buNone/>
              <a:defRPr sz="2100"/>
            </a:lvl4pPr>
            <a:lvl5pPr marL="1018306" indent="0">
              <a:buFontTx/>
              <a:buNone/>
              <a:defRPr sz="2100"/>
            </a:lvl5pPr>
          </a:lstStyle>
          <a:p>
            <a:pPr lvl="0"/>
            <a:r>
              <a:rPr lang="en-US" dirty="0" smtClean="0"/>
              <a:t>Click here to add text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0EA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19" name="Picture 18" descr="iMeet_Logo_Sm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738" y="328631"/>
            <a:ext cx="905158" cy="29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4461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lide_GM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81221" y="442136"/>
            <a:ext cx="7353115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800" cap="all">
                <a:solidFill>
                  <a:srgbClr val="F68B1F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TEXT SLIDE for GM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221" y="1173192"/>
            <a:ext cx="8277306" cy="56188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700"/>
            </a:lvl1pPr>
            <a:lvl2pPr marL="254577" indent="0">
              <a:buFontTx/>
              <a:buNone/>
              <a:defRPr sz="2100"/>
            </a:lvl2pPr>
            <a:lvl3pPr marL="509155" indent="0">
              <a:buFontTx/>
              <a:buNone/>
              <a:defRPr sz="2100"/>
            </a:lvl3pPr>
            <a:lvl4pPr marL="763730" indent="0">
              <a:buFontTx/>
              <a:buNone/>
              <a:defRPr sz="2100"/>
            </a:lvl4pPr>
            <a:lvl5pPr marL="1018306" indent="0">
              <a:buFontTx/>
              <a:buNone/>
              <a:defRPr sz="21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pic>
        <p:nvPicPr>
          <p:cNvPr id="9" name="Picture 8" descr="GlobalMeet_Logo_Sm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631" y="320047"/>
            <a:ext cx="1627942" cy="393686"/>
          </a:xfrm>
          <a:prstGeom prst="rect">
            <a:avLst/>
          </a:prstGeom>
        </p:spPr>
      </p:pic>
      <p:grpSp>
        <p:nvGrpSpPr>
          <p:cNvPr id="10" name="Group 9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F68B1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4704032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lide_GM_WhiteB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81221" y="442136"/>
            <a:ext cx="7341876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800" cap="all">
                <a:solidFill>
                  <a:srgbClr val="F68B1F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TEXT SLIDE for GM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221" y="1173192"/>
            <a:ext cx="8277306" cy="56188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700"/>
            </a:lvl1pPr>
            <a:lvl2pPr marL="254577" indent="0">
              <a:buFontTx/>
              <a:buNone/>
              <a:defRPr sz="2100"/>
            </a:lvl2pPr>
            <a:lvl3pPr marL="509155" indent="0">
              <a:buFontTx/>
              <a:buNone/>
              <a:defRPr sz="2100"/>
            </a:lvl3pPr>
            <a:lvl4pPr marL="763730" indent="0">
              <a:buFontTx/>
              <a:buNone/>
              <a:defRPr sz="2100"/>
            </a:lvl4pPr>
            <a:lvl5pPr marL="1018306" indent="0">
              <a:buFontTx/>
              <a:buNone/>
              <a:defRPr sz="21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F68B1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18" name="Picture 17" descr="GlobalMeet_Logo_Sm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631" y="320047"/>
            <a:ext cx="1627942" cy="39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7080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Slide_GM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2190" y="442136"/>
            <a:ext cx="7452052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700" cap="all">
                <a:solidFill>
                  <a:srgbClr val="F68B1F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BULLETED SLIDE for GM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190" y="1151666"/>
            <a:ext cx="8277306" cy="56403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0" name="Rectangle 9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F68B1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18" name="Picture 17" descr="GlobalMeet_Logo_Sm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631" y="320047"/>
            <a:ext cx="1627942" cy="39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9498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Slide_GM_WhiteB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72190" y="442136"/>
            <a:ext cx="7508242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700" cap="all">
                <a:solidFill>
                  <a:srgbClr val="F68B1F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BULLETED SLIDE for GM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190" y="1151666"/>
            <a:ext cx="8277306" cy="56403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0" name="Rectangle 9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F68B1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18" name="Picture 17" descr="GlobalMeet_Logo_Sm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631" y="320047"/>
            <a:ext cx="1627942" cy="39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8473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M_wGraphic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81221" y="442136"/>
            <a:ext cx="7499211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800" cap="all" baseline="0">
                <a:solidFill>
                  <a:srgbClr val="F68B1F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GM Graphic Slide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221" y="1173193"/>
            <a:ext cx="8277306" cy="52403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700" baseline="0"/>
            </a:lvl1pPr>
            <a:lvl2pPr marL="254577" indent="0">
              <a:buFontTx/>
              <a:buNone/>
              <a:defRPr sz="2100"/>
            </a:lvl2pPr>
            <a:lvl3pPr marL="509155" indent="0">
              <a:buFontTx/>
              <a:buNone/>
              <a:defRPr sz="2100"/>
            </a:lvl3pPr>
            <a:lvl4pPr marL="763730" indent="0">
              <a:buFontTx/>
              <a:buNone/>
              <a:defRPr sz="2100"/>
            </a:lvl4pPr>
            <a:lvl5pPr marL="1018306" indent="0">
              <a:buFontTx/>
              <a:buNone/>
              <a:defRPr sz="2100"/>
            </a:lvl5pPr>
          </a:lstStyle>
          <a:p>
            <a:pPr lvl="0"/>
            <a:r>
              <a:rPr lang="en-US" dirty="0" smtClean="0"/>
              <a:t>Click here to add text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37" y="2165674"/>
            <a:ext cx="9222470" cy="5189414"/>
          </a:xfrm>
          <a:prstGeom prst="rect">
            <a:avLst/>
          </a:prstGeom>
        </p:spPr>
      </p:pic>
      <p:sp>
        <p:nvSpPr>
          <p:cNvPr id="22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1949968" y="2476764"/>
            <a:ext cx="6211324" cy="388171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Insert </a:t>
            </a:r>
            <a:r>
              <a:rPr lang="en-US" dirty="0" err="1" smtClean="0"/>
              <a:t>GlobalMeet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Screen Here</a:t>
            </a:r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4" name="Rectangle 13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F68B1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23" name="Picture 22" descr="GlobalMeet_Logo_Sm_RGB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631" y="320047"/>
            <a:ext cx="1627942" cy="39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7608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M_wGraphic_WhiteB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81221" y="442136"/>
            <a:ext cx="7499211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800" cap="all" baseline="0">
                <a:solidFill>
                  <a:srgbClr val="F68B1F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GM Graphic Slide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221" y="1173193"/>
            <a:ext cx="8277306" cy="52403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700" baseline="0"/>
            </a:lvl1pPr>
            <a:lvl2pPr marL="254577" indent="0">
              <a:buFontTx/>
              <a:buNone/>
              <a:defRPr sz="2100"/>
            </a:lvl2pPr>
            <a:lvl3pPr marL="509155" indent="0">
              <a:buFontTx/>
              <a:buNone/>
              <a:defRPr sz="2100"/>
            </a:lvl3pPr>
            <a:lvl4pPr marL="763730" indent="0">
              <a:buFontTx/>
              <a:buNone/>
              <a:defRPr sz="2100"/>
            </a:lvl4pPr>
            <a:lvl5pPr marL="1018306" indent="0">
              <a:buFontTx/>
              <a:buNone/>
              <a:defRPr sz="2100"/>
            </a:lvl5pPr>
          </a:lstStyle>
          <a:p>
            <a:pPr lvl="0"/>
            <a:r>
              <a:rPr lang="en-US" dirty="0" smtClean="0"/>
              <a:t>Click here to add text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37" y="2165674"/>
            <a:ext cx="9222470" cy="5189414"/>
          </a:xfrm>
          <a:prstGeom prst="rect">
            <a:avLst/>
          </a:prstGeom>
        </p:spPr>
      </p:pic>
      <p:sp>
        <p:nvSpPr>
          <p:cNvPr id="18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1949968" y="2476764"/>
            <a:ext cx="6211324" cy="388171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Insert </a:t>
            </a:r>
            <a:r>
              <a:rPr lang="en-US" dirty="0" err="1" smtClean="0"/>
              <a:t>GlobalMeet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Screen Here</a:t>
            </a:r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4" name="Rectangle 13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F68B1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23" name="Picture 22" descr="GlobalMeet_Logo_Sm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631" y="320047"/>
            <a:ext cx="1627942" cy="39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3934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M_wGraphic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81221" y="442136"/>
            <a:ext cx="7499211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800" cap="all" baseline="0">
                <a:solidFill>
                  <a:srgbClr val="F68B1F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GM Graphic Slide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221" y="1173193"/>
            <a:ext cx="8277306" cy="52403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700" baseline="0"/>
            </a:lvl1pPr>
            <a:lvl2pPr marL="254577" indent="0">
              <a:buFontTx/>
              <a:buNone/>
              <a:defRPr sz="2100"/>
            </a:lvl2pPr>
            <a:lvl3pPr marL="509155" indent="0">
              <a:buFontTx/>
              <a:buNone/>
              <a:defRPr sz="2100"/>
            </a:lvl3pPr>
            <a:lvl4pPr marL="763730" indent="0">
              <a:buFontTx/>
              <a:buNone/>
              <a:defRPr sz="2100"/>
            </a:lvl4pPr>
            <a:lvl5pPr marL="1018306" indent="0">
              <a:buFontTx/>
              <a:buNone/>
              <a:defRPr sz="2100"/>
            </a:lvl5pPr>
          </a:lstStyle>
          <a:p>
            <a:pPr lvl="0"/>
            <a:r>
              <a:rPr lang="en-US" dirty="0" smtClean="0"/>
              <a:t>Click here to add text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F68B1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19" name="Picture 18" descr="GlobalMeet_Logo_Sm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631" y="320047"/>
            <a:ext cx="1627942" cy="39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0390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M_wGraphic_Blank_WhiteB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81221" y="442136"/>
            <a:ext cx="7499211" cy="571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 sz="3800" cap="all" baseline="0">
                <a:solidFill>
                  <a:srgbClr val="F68B1F"/>
                </a:solidFill>
              </a:defRPr>
            </a:lvl1pPr>
          </a:lstStyle>
          <a:p>
            <a:pPr marL="0" marR="0" lvl="0" indent="0" algn="l" defTabSz="509155" rtl="0" eaLnBrk="1" fontAlgn="auto" latinLnBrk="0" hangingPunct="1">
              <a:lnSpc>
                <a:spcPct val="100000"/>
              </a:lnSpc>
              <a:spcBef>
                <a:spcPts val="627"/>
              </a:spcBef>
              <a:spcAft>
                <a:spcPts val="0"/>
              </a:spcAft>
              <a:buClrTx/>
              <a:buSzPct val="50000"/>
              <a:buFont typeface="Arial"/>
              <a:buNone/>
              <a:tabLst/>
              <a:defRPr/>
            </a:pPr>
            <a:r>
              <a:rPr lang="en-US" sz="3500" dirty="0" smtClean="0">
                <a:solidFill>
                  <a:srgbClr val="0EAFC9"/>
                </a:solidFill>
              </a:rPr>
              <a:t>GM Graphic Slide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221" y="1173193"/>
            <a:ext cx="8277306" cy="52403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700" baseline="0"/>
            </a:lvl1pPr>
            <a:lvl2pPr marL="254577" indent="0">
              <a:buFontTx/>
              <a:buNone/>
              <a:defRPr sz="2100"/>
            </a:lvl2pPr>
            <a:lvl3pPr marL="509155" indent="0">
              <a:buFontTx/>
              <a:buNone/>
              <a:defRPr sz="2100"/>
            </a:lvl3pPr>
            <a:lvl4pPr marL="763730" indent="0">
              <a:buFontTx/>
              <a:buNone/>
              <a:defRPr sz="2100"/>
            </a:lvl4pPr>
            <a:lvl5pPr marL="1018306" indent="0">
              <a:buFontTx/>
              <a:buNone/>
              <a:defRPr sz="2100"/>
            </a:lvl5pPr>
          </a:lstStyle>
          <a:p>
            <a:pPr lvl="0"/>
            <a:r>
              <a:rPr lang="en-US" dirty="0" smtClean="0"/>
              <a:t>Click here to add text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90500" y="7391823"/>
            <a:ext cx="9677605" cy="184989"/>
            <a:chOff x="190500" y="7391823"/>
            <a:chExt cx="9677605" cy="184989"/>
          </a:xfrm>
        </p:grpSpPr>
        <p:sp>
          <p:nvSpPr>
            <p:cNvPr id="12" name="Rectangle 11"/>
            <p:cNvSpPr/>
            <p:nvPr userDrawn="1"/>
          </p:nvSpPr>
          <p:spPr>
            <a:xfrm>
              <a:off x="190501" y="7414239"/>
              <a:ext cx="9677604" cy="162573"/>
            </a:xfrm>
            <a:prstGeom prst="rect">
              <a:avLst/>
            </a:prstGeom>
            <a:solidFill>
              <a:srgbClr val="F68B1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3644" tIns="31821" rIns="63644" bIns="31821"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 userDrawn="1"/>
          </p:nvCxnSpPr>
          <p:spPr>
            <a:xfrm>
              <a:off x="190500" y="7391823"/>
              <a:ext cx="967760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 userDrawn="1"/>
        </p:nvSpPr>
        <p:spPr>
          <a:xfrm>
            <a:off x="8815500" y="7414239"/>
            <a:ext cx="1065304" cy="162573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A4E08D75-EAE3-954A-BC4B-213EA695ACE6}" type="slidenum">
              <a:rPr lang="en-US" sz="800" smtClean="0">
                <a:solidFill>
                  <a:schemeClr val="bg1"/>
                </a:solidFill>
                <a:latin typeface="Lucida Grande"/>
                <a:cs typeface="Lucida Grande"/>
              </a:rPr>
              <a:pPr algn="r"/>
              <a:t>‹#›</a:t>
            </a:fld>
            <a:endParaRPr lang="en-US" sz="800" dirty="0">
              <a:solidFill>
                <a:schemeClr val="bg1"/>
              </a:solidFill>
              <a:latin typeface="Lucida Grande"/>
              <a:cs typeface="Lucida Grande"/>
            </a:endParaRPr>
          </a:p>
        </p:txBody>
      </p:sp>
      <p:pic>
        <p:nvPicPr>
          <p:cNvPr id="18" name="Picture 17" descr="GlobalMeet_Logo_Sm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631" y="320047"/>
            <a:ext cx="1627942" cy="39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470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Bird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067903" y="5024105"/>
            <a:ext cx="2093509" cy="338554"/>
          </a:xfr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2200" b="0" i="0" spc="0" baseline="0">
                <a:solidFill>
                  <a:srgbClr val="595755"/>
                </a:solidFill>
                <a:latin typeface="Lucida Grande"/>
                <a:cs typeface="Lucida Grande"/>
              </a:defRPr>
            </a:lvl1pPr>
          </a:lstStyle>
          <a:p>
            <a:pPr lvl="0"/>
            <a:r>
              <a:rPr lang="en-US" dirty="0" smtClean="0"/>
              <a:t>TITLE LINE ONE</a:t>
            </a:r>
            <a:endParaRPr lang="en-US" dirty="0"/>
          </a:p>
        </p:txBody>
      </p:sp>
      <p:sp>
        <p:nvSpPr>
          <p:cNvPr id="5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1067902" y="5361497"/>
            <a:ext cx="3619136" cy="569387"/>
          </a:xfr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3700" b="0" i="0" baseline="0">
                <a:solidFill>
                  <a:srgbClr val="F36F22"/>
                </a:solidFill>
                <a:latin typeface="Lucida Grande"/>
                <a:cs typeface="Lucida Grande"/>
              </a:defRPr>
            </a:lvl1pPr>
          </a:lstStyle>
          <a:p>
            <a:pPr lvl="0"/>
            <a:r>
              <a:rPr lang="en-US" dirty="0" smtClean="0"/>
              <a:t>TITLE LINE TWO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904" y="6469080"/>
            <a:ext cx="1788655" cy="47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1379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9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182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</p:spPr>
        <p:txBody>
          <a:bodyPr lIns="101882" tIns="50941" rIns="101882" bIns="50941"/>
          <a:lstStyle/>
          <a:p>
            <a:fld id="{420A70AC-EA90-4B68-92F4-AEBE2554D95E}" type="datetimeFigureOut">
              <a:rPr lang="en-US" smtClean="0"/>
              <a:t>3/21/13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</p:spPr>
        <p:txBody>
          <a:bodyPr lIns="101882" tIns="50941" rIns="101882" bIns="5094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A593B-E3D6-4E7F-A558-A01F57E22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72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3" Type="http://schemas.openxmlformats.org/officeDocument/2006/relationships/slideLayout" Target="../slideLayouts/slideLayout33.xml"/><Relationship Id="rId34" Type="http://schemas.openxmlformats.org/officeDocument/2006/relationships/theme" Target="../theme/theme1.xml"/><Relationship Id="rId3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855882" y="307867"/>
            <a:ext cx="8828489" cy="55821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TITLE TOP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855882" y="1356975"/>
            <a:ext cx="8828489" cy="5394873"/>
          </a:xfrm>
          <a:prstGeom prst="rect">
            <a:avLst/>
          </a:prstGeom>
        </p:spPr>
        <p:txBody>
          <a:bodyPr vert="horz" lIns="146225" tIns="73112" rIns="146225" bIns="73112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251" y="7166711"/>
            <a:ext cx="3627120" cy="25334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100">
                <a:latin typeface="Lucida Grande"/>
                <a:cs typeface="Lucida Grande"/>
              </a:defRPr>
            </a:lvl1pPr>
          </a:lstStyle>
          <a:p>
            <a:fld id="{91F0F3A3-98D3-A842-97A3-1BB032EE5EC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959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697" r:id="rId2"/>
    <p:sldLayoutId id="2147483735" r:id="rId3"/>
    <p:sldLayoutId id="2147483698" r:id="rId4"/>
    <p:sldLayoutId id="2147483758" r:id="rId5"/>
    <p:sldLayoutId id="2147483747" r:id="rId6"/>
    <p:sldLayoutId id="2147483650" r:id="rId7"/>
    <p:sldLayoutId id="2147483771" r:id="rId8"/>
    <p:sldLayoutId id="2147483762" r:id="rId9"/>
    <p:sldLayoutId id="2147483772" r:id="rId10"/>
    <p:sldLayoutId id="2147483768" r:id="rId11"/>
    <p:sldLayoutId id="2147483773" r:id="rId12"/>
    <p:sldLayoutId id="2147483663" r:id="rId13"/>
    <p:sldLayoutId id="2147483761" r:id="rId14"/>
    <p:sldLayoutId id="2147483774" r:id="rId15"/>
    <p:sldLayoutId id="2147483770" r:id="rId16"/>
    <p:sldLayoutId id="2147483775" r:id="rId17"/>
    <p:sldLayoutId id="2147483763" r:id="rId18"/>
    <p:sldLayoutId id="2147483776" r:id="rId19"/>
    <p:sldLayoutId id="2147483766" r:id="rId20"/>
    <p:sldLayoutId id="2147483777" r:id="rId21"/>
    <p:sldLayoutId id="2147483764" r:id="rId22"/>
    <p:sldLayoutId id="2147483778" r:id="rId23"/>
    <p:sldLayoutId id="2147483769" r:id="rId24"/>
    <p:sldLayoutId id="2147483779" r:id="rId25"/>
    <p:sldLayoutId id="2147483765" r:id="rId26"/>
    <p:sldLayoutId id="2147483780" r:id="rId27"/>
    <p:sldLayoutId id="2147483767" r:id="rId28"/>
    <p:sldLayoutId id="2147483781" r:id="rId29"/>
    <p:sldLayoutId id="2147483782" r:id="rId30"/>
    <p:sldLayoutId id="2147483784" r:id="rId31"/>
    <p:sldLayoutId id="2147483785" r:id="rId32"/>
    <p:sldLayoutId id="2147483787" r:id="rId33"/>
  </p:sldLayoutIdLst>
  <p:txStyles>
    <p:titleStyle>
      <a:lvl1pPr algn="l" defTabSz="509155" rtl="0" eaLnBrk="1" latinLnBrk="0" hangingPunct="1">
        <a:spcBef>
          <a:spcPct val="0"/>
        </a:spcBef>
        <a:buNone/>
        <a:defRPr sz="2100" b="0" i="0" kern="1200" baseline="0">
          <a:solidFill>
            <a:srgbClr val="595755"/>
          </a:solidFill>
          <a:latin typeface="Lucida Sans"/>
          <a:ea typeface="+mj-ea"/>
          <a:cs typeface="Lucida Sans"/>
        </a:defRPr>
      </a:lvl1pPr>
    </p:titleStyle>
    <p:bodyStyle>
      <a:lvl1pPr marL="127288" indent="-127288" algn="l" defTabSz="509155" rtl="0" eaLnBrk="1" latinLnBrk="0" hangingPunct="1">
        <a:lnSpc>
          <a:spcPct val="100000"/>
        </a:lnSpc>
        <a:spcBef>
          <a:spcPts val="1254"/>
        </a:spcBef>
        <a:buSzPct val="50000"/>
        <a:buFont typeface="Arial"/>
        <a:buChar char="•"/>
        <a:defRPr sz="1700" b="0" i="0" kern="1200">
          <a:solidFill>
            <a:srgbClr val="595755"/>
          </a:solidFill>
          <a:latin typeface="Lucida Sans"/>
          <a:ea typeface="+mn-ea"/>
          <a:cs typeface="Lucida Sans"/>
        </a:defRPr>
      </a:lvl1pPr>
      <a:lvl2pPr marL="381865" indent="-127288" algn="l" defTabSz="509155" rtl="0" eaLnBrk="1" latinLnBrk="0" hangingPunct="1">
        <a:lnSpc>
          <a:spcPct val="100000"/>
        </a:lnSpc>
        <a:spcBef>
          <a:spcPts val="1254"/>
        </a:spcBef>
        <a:buSzPct val="50000"/>
        <a:buFont typeface="Arial"/>
        <a:buChar char="•"/>
        <a:defRPr sz="1700" b="0" i="0" kern="1200">
          <a:solidFill>
            <a:srgbClr val="595755"/>
          </a:solidFill>
          <a:latin typeface="Lucida Sans"/>
          <a:ea typeface="+mn-ea"/>
          <a:cs typeface="Lucida Sans"/>
        </a:defRPr>
      </a:lvl2pPr>
      <a:lvl3pPr marL="636443" indent="-127288" algn="l" defTabSz="509155" rtl="0" eaLnBrk="1" latinLnBrk="0" hangingPunct="1">
        <a:lnSpc>
          <a:spcPct val="100000"/>
        </a:lnSpc>
        <a:spcBef>
          <a:spcPts val="1254"/>
        </a:spcBef>
        <a:buSzPct val="50000"/>
        <a:buFont typeface="Arial"/>
        <a:buChar char="•"/>
        <a:defRPr sz="1700" b="0" i="0" kern="1200">
          <a:solidFill>
            <a:srgbClr val="595755"/>
          </a:solidFill>
          <a:latin typeface="Lucida Sans"/>
          <a:ea typeface="+mn-ea"/>
          <a:cs typeface="Lucida Sans"/>
        </a:defRPr>
      </a:lvl3pPr>
      <a:lvl4pPr marL="891018" indent="-127288" algn="l" defTabSz="509155" rtl="0" eaLnBrk="1" latinLnBrk="0" hangingPunct="1">
        <a:lnSpc>
          <a:spcPct val="100000"/>
        </a:lnSpc>
        <a:spcBef>
          <a:spcPts val="1254"/>
        </a:spcBef>
        <a:buSzPct val="50000"/>
        <a:buFont typeface="Arial"/>
        <a:buChar char="•"/>
        <a:defRPr sz="1700" b="0" i="0" kern="1200">
          <a:solidFill>
            <a:srgbClr val="595755"/>
          </a:solidFill>
          <a:latin typeface="Lucida Sans"/>
          <a:ea typeface="+mn-ea"/>
          <a:cs typeface="Lucida Sans"/>
        </a:defRPr>
      </a:lvl4pPr>
      <a:lvl5pPr marL="1145594" indent="-127288" algn="l" defTabSz="509155" rtl="0" eaLnBrk="1" latinLnBrk="0" hangingPunct="1">
        <a:lnSpc>
          <a:spcPct val="100000"/>
        </a:lnSpc>
        <a:spcBef>
          <a:spcPts val="1254"/>
        </a:spcBef>
        <a:buSzPct val="50000"/>
        <a:buFont typeface="Arial"/>
        <a:buChar char="•"/>
        <a:defRPr sz="1700" b="0" i="0" kern="1200">
          <a:solidFill>
            <a:srgbClr val="595755"/>
          </a:solidFill>
          <a:latin typeface="Lucida Sans"/>
          <a:ea typeface="+mn-ea"/>
          <a:cs typeface="Lucida Sans"/>
        </a:defRPr>
      </a:lvl5pPr>
      <a:lvl6pPr marL="2800343" indent="-254577" algn="l" defTabSz="509155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09498" indent="-254577" algn="l" defTabSz="509155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18650" indent="-254577" algn="l" defTabSz="509155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27801" indent="-254577" algn="l" defTabSz="509155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915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155" algn="l" defTabSz="50915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306" algn="l" defTabSz="50915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7461" algn="l" defTabSz="50915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6613" algn="l" defTabSz="50915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5766" algn="l" defTabSz="50915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4919" algn="l" defTabSz="50915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4074" algn="l" defTabSz="50915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3225" algn="l" defTabSz="50915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Content is not a strategy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067908" y="5907515"/>
            <a:ext cx="7657582" cy="184666"/>
          </a:xfrm>
        </p:spPr>
        <p:txBody>
          <a:bodyPr/>
          <a:lstStyle/>
          <a:p>
            <a:r>
              <a:rPr lang="en-US" dirty="0" smtClean="0"/>
              <a:t>March 21,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88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About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188" y="1151666"/>
            <a:ext cx="4990024" cy="5640353"/>
          </a:xfrm>
        </p:spPr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Current: VP of Global Online Marketing at </a:t>
            </a:r>
            <a:r>
              <a:rPr lang="en-US" sz="2000" dirty="0" err="1" smtClean="0"/>
              <a:t>PGi</a:t>
            </a:r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Previous: </a:t>
            </a:r>
            <a:r>
              <a:rPr lang="en-US" sz="2000" dirty="0" err="1" smtClean="0"/>
              <a:t>AutoTrader.com</a:t>
            </a:r>
            <a:r>
              <a:rPr lang="en-US" sz="2000" dirty="0" smtClean="0"/>
              <a:t>, Euro RSCG, Saatchi &amp; Saatchi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Email</a:t>
            </a:r>
            <a:r>
              <a:rPr lang="en-US" sz="2000" dirty="0"/>
              <a:t>: </a:t>
            </a:r>
            <a:r>
              <a:rPr lang="en-US" sz="2000" dirty="0" err="1"/>
              <a:t>jeff.perkins@pgi.com</a:t>
            </a: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Twitter: @jeffperkins8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Blog: </a:t>
            </a:r>
            <a:r>
              <a:rPr lang="en-US" sz="2000" dirty="0" err="1" smtClean="0"/>
              <a:t>SingleMindedProposition.com</a:t>
            </a:r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Father of two: Mia (5) and Ella (2)</a:t>
            </a:r>
            <a:endParaRPr lang="en-US" sz="2000" dirty="0"/>
          </a:p>
        </p:txBody>
      </p:sp>
      <p:pic>
        <p:nvPicPr>
          <p:cNvPr id="4" name="Picture 3" descr="Perkins014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585" y="1249707"/>
            <a:ext cx="3860506" cy="57859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143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mtClean="0"/>
              <a:t>About PGI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72190" y="1151666"/>
            <a:ext cx="4885529" cy="5640353"/>
          </a:xfrm>
        </p:spPr>
        <p:txBody>
          <a:bodyPr>
            <a:normAutofit/>
          </a:bodyPr>
          <a:lstStyle/>
          <a:p>
            <a:r>
              <a:rPr lang="en-US" sz="2000" smtClean="0"/>
              <a:t>Global leader in virtual meetings</a:t>
            </a:r>
          </a:p>
          <a:p>
            <a:r>
              <a:rPr lang="en-US" sz="2000" smtClean="0"/>
              <a:t>40,000 customers worldwide</a:t>
            </a:r>
          </a:p>
          <a:p>
            <a:r>
              <a:rPr lang="en-US" sz="2000" smtClean="0"/>
              <a:t>Work with 75% of the Fortune 100</a:t>
            </a:r>
          </a:p>
          <a:p>
            <a:r>
              <a:rPr lang="en-US" sz="2000" smtClean="0"/>
              <a:t>Every month we connect 17 million people together in nearly 4 million meetings</a:t>
            </a:r>
          </a:p>
          <a:p>
            <a:r>
              <a:rPr lang="en-US" sz="2000" smtClean="0"/>
              <a:t>1,700 employees</a:t>
            </a:r>
          </a:p>
          <a:p>
            <a:r>
              <a:rPr lang="en-US" sz="2000" smtClean="0"/>
              <a:t>Headquarters in Atlanta, GA</a:t>
            </a: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4011" y="1612919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0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About </a:t>
            </a:r>
            <a:r>
              <a:rPr lang="en-US" dirty="0" err="1" smtClean="0"/>
              <a:t>PGi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218" y="2395994"/>
            <a:ext cx="4025225" cy="25551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21525" b="31182"/>
          <a:stretch/>
        </p:blipFill>
        <p:spPr>
          <a:xfrm>
            <a:off x="1712664" y="1530499"/>
            <a:ext cx="1359434" cy="6429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1614" y="2214377"/>
            <a:ext cx="4475750" cy="255893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301841" y="4951187"/>
            <a:ext cx="43021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Lucida Sans"/>
                <a:cs typeface="Lucida Sans"/>
              </a:rPr>
              <a:t>A better option</a:t>
            </a:r>
            <a:r>
              <a:rPr lang="en-US" dirty="0">
                <a:latin typeface="Lucida Sans"/>
                <a:cs typeface="Lucida Sans"/>
              </a:rPr>
              <a:t> </a:t>
            </a:r>
            <a:r>
              <a:rPr lang="en-US" dirty="0" smtClean="0">
                <a:latin typeface="Lucida Sans"/>
                <a:cs typeface="Lucida Sans"/>
              </a:rPr>
              <a:t>for traditional web conferencing.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5552" y="4951187"/>
            <a:ext cx="39092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Lucida Sans"/>
                <a:cs typeface="Lucida Sans"/>
              </a:rPr>
              <a:t>An innovative new way to do web </a:t>
            </a:r>
            <a:r>
              <a:rPr lang="en-US" dirty="0">
                <a:latin typeface="Lucida Sans"/>
                <a:cs typeface="Lucida Sans"/>
              </a:rPr>
              <a:t>conferencing.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6791" y="1486397"/>
            <a:ext cx="2789789" cy="68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75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Content should be a solution to a problem.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90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My first content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805" y="1932015"/>
            <a:ext cx="3963804" cy="39411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97930" y="6374402"/>
            <a:ext cx="8106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The Problem: Tide was viewed as a traditional brand for traditional moms.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92728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3-03-14 at 4.09.0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40" y="1551808"/>
            <a:ext cx="8513206" cy="5364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 smtClean="0"/>
              <a:t>Tide.com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40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3-03-14 at 4.09.2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13" y="1461343"/>
            <a:ext cx="9335125" cy="4833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The Stain detective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87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167337" y="1311508"/>
            <a:ext cx="5830426" cy="5908680"/>
            <a:chOff x="2167337" y="1311508"/>
            <a:chExt cx="5830426" cy="5908680"/>
          </a:xfrm>
        </p:grpSpPr>
        <p:grpSp>
          <p:nvGrpSpPr>
            <p:cNvPr id="4" name="Group 3"/>
            <p:cNvGrpSpPr/>
            <p:nvPr/>
          </p:nvGrpSpPr>
          <p:grpSpPr>
            <a:xfrm>
              <a:off x="2167337" y="1491694"/>
              <a:ext cx="5830426" cy="5452389"/>
              <a:chOff x="3575399" y="2293114"/>
              <a:chExt cx="4877907" cy="4609553"/>
            </a:xfrm>
          </p:grpSpPr>
          <p:pic>
            <p:nvPicPr>
              <p:cNvPr id="2" name="Picture 1" descr="Screen Shot 2013-03-14 at 4.10.41 PM.png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4822" r="52664"/>
              <a:stretch/>
            </p:blipFill>
            <p:spPr>
              <a:xfrm>
                <a:off x="4026523" y="3906911"/>
                <a:ext cx="3800705" cy="2995756"/>
              </a:xfrm>
              <a:prstGeom prst="rect">
                <a:avLst/>
              </a:prstGeom>
            </p:spPr>
          </p:pic>
          <p:pic>
            <p:nvPicPr>
              <p:cNvPr id="3" name="Picture 2" descr="Screen Shot 2013-03-14 at 4.10.41 PM.png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248" b="62186"/>
              <a:stretch/>
            </p:blipFill>
            <p:spPr>
              <a:xfrm>
                <a:off x="3575399" y="2293114"/>
                <a:ext cx="4877907" cy="1738042"/>
              </a:xfrm>
              <a:prstGeom prst="rect">
                <a:avLst/>
              </a:prstGeom>
            </p:spPr>
          </p:pic>
        </p:grpSp>
        <p:sp>
          <p:nvSpPr>
            <p:cNvPr id="9" name="Rectangle 8"/>
            <p:cNvSpPr/>
            <p:nvPr/>
          </p:nvSpPr>
          <p:spPr>
            <a:xfrm>
              <a:off x="2181142" y="1311508"/>
              <a:ext cx="5618477" cy="590868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Any garment.  Any stain.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04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Positioned </a:t>
            </a:r>
            <a:r>
              <a:rPr lang="en-US" sz="2000" dirty="0"/>
              <a:t>Tide as a “progressive brand</a:t>
            </a:r>
            <a:r>
              <a:rPr lang="en-US" sz="2000" dirty="0" smtClean="0"/>
              <a:t>”</a:t>
            </a:r>
          </a:p>
          <a:p>
            <a:r>
              <a:rPr lang="en-US" sz="2000" dirty="0" smtClean="0"/>
              <a:t>Brought new users into the brand</a:t>
            </a:r>
            <a:endParaRPr lang="en-US" sz="2000" dirty="0"/>
          </a:p>
          <a:p>
            <a:r>
              <a:rPr lang="en-US" sz="2000" dirty="0" smtClean="0"/>
              <a:t>Disruptive content</a:t>
            </a:r>
          </a:p>
          <a:p>
            <a:r>
              <a:rPr lang="en-US" sz="2000" dirty="0" smtClean="0"/>
              <a:t>Press and awards</a:t>
            </a:r>
          </a:p>
          <a:p>
            <a:r>
              <a:rPr lang="en-US" sz="2000" dirty="0" smtClean="0"/>
              <a:t>Increase in market share</a:t>
            </a:r>
          </a:p>
        </p:txBody>
      </p:sp>
    </p:spTree>
    <p:extLst>
      <p:ext uri="{BB962C8B-B14F-4D97-AF65-F5344CB8AC3E}">
        <p14:creationId xmlns:p14="http://schemas.microsoft.com/office/powerpoint/2010/main" val="334139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 smtClean="0"/>
              <a:t>Autotrader.com</a:t>
            </a:r>
            <a:endParaRPr lang="en-US" dirty="0"/>
          </a:p>
        </p:txBody>
      </p:sp>
      <p:pic>
        <p:nvPicPr>
          <p:cNvPr id="4" name="Picture 3" descr="Screen Shot 2013-03-19 at 11.49.41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179" y="1536856"/>
            <a:ext cx="5284157" cy="502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294583" y="6839185"/>
            <a:ext cx="76914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latin typeface="Lucida Sans"/>
                <a:cs typeface="Lucida Sans"/>
              </a:rPr>
              <a:t>The Problem: Low customer satisfaction and high churn.</a:t>
            </a:r>
            <a:endParaRPr lang="en-US" b="1" i="1" dirty="0">
              <a:latin typeface="Lucida Sans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65707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 smtClean="0"/>
              <a:t>Autotrader.com</a:t>
            </a:r>
            <a:r>
              <a:rPr lang="en-US" dirty="0" smtClean="0"/>
              <a:t> dealer learning center</a:t>
            </a:r>
            <a:endParaRPr lang="en-US" dirty="0"/>
          </a:p>
        </p:txBody>
      </p:sp>
      <p:pic>
        <p:nvPicPr>
          <p:cNvPr id="4" name="Picture 3" descr="Screen Shot 2013-03-18 at 10.27.1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512" y="1765487"/>
            <a:ext cx="5995614" cy="54564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343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Topic variety</a:t>
            </a:r>
            <a:endParaRPr lang="en-US" dirty="0"/>
          </a:p>
        </p:txBody>
      </p:sp>
      <p:pic>
        <p:nvPicPr>
          <p:cNvPr id="4" name="Picture 3" descr="Screen Shot 2013-03-18 at 10.27.5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924" y="1227832"/>
            <a:ext cx="6978445" cy="5946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452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Research centric content</a:t>
            </a:r>
            <a:endParaRPr lang="en-US" dirty="0"/>
          </a:p>
        </p:txBody>
      </p:sp>
      <p:pic>
        <p:nvPicPr>
          <p:cNvPr id="4" name="Picture 3" descr="Screen Shot 2013-03-18 at 10.36.2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285" y="1334902"/>
            <a:ext cx="4303985" cy="548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Screen Shot 2013-03-18 at 10.37.4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20" y="1343095"/>
            <a:ext cx="4243449" cy="548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108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Video content</a:t>
            </a:r>
            <a:endParaRPr lang="en-US" dirty="0"/>
          </a:p>
        </p:txBody>
      </p:sp>
      <p:pic>
        <p:nvPicPr>
          <p:cNvPr id="4" name="Picture 3" descr="Screen Shot 2013-03-18 at 10.39.3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94" y="1411096"/>
            <a:ext cx="8695472" cy="5155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238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Dramatic improvement in customer satisfaction</a:t>
            </a:r>
          </a:p>
          <a:p>
            <a:r>
              <a:rPr lang="en-US" sz="2000" dirty="0" smtClean="0"/>
              <a:t>Customer churn went from 5% to below 1%</a:t>
            </a:r>
          </a:p>
          <a:p>
            <a:r>
              <a:rPr lang="en-US" sz="2000" dirty="0" smtClean="0"/>
              <a:t>Perception of </a:t>
            </a:r>
            <a:r>
              <a:rPr lang="en-US" sz="2000" dirty="0" err="1" smtClean="0"/>
              <a:t>AutoTrader</a:t>
            </a:r>
            <a:r>
              <a:rPr lang="en-US" sz="2000" dirty="0" smtClean="0"/>
              <a:t> moved from a “vendor” to a “partner”</a:t>
            </a:r>
          </a:p>
          <a:p>
            <a:r>
              <a:rPr lang="en-US" sz="2000" dirty="0" smtClean="0"/>
              <a:t>Increased sales</a:t>
            </a:r>
          </a:p>
        </p:txBody>
      </p:sp>
    </p:spTree>
    <p:extLst>
      <p:ext uri="{BB962C8B-B14F-4D97-AF65-F5344CB8AC3E}">
        <p14:creationId xmlns:p14="http://schemas.microsoft.com/office/powerpoint/2010/main" val="287496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PGI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2925" y="1457081"/>
            <a:ext cx="411480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3159" y="6342592"/>
            <a:ext cx="83415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>
                <a:latin typeface="Lucida Sans"/>
                <a:cs typeface="Lucida Sans"/>
              </a:rPr>
              <a:t>The Problem: </a:t>
            </a:r>
          </a:p>
          <a:p>
            <a:pPr algn="ctr"/>
            <a:r>
              <a:rPr lang="en-US" b="1" i="1" dirty="0" smtClean="0">
                <a:latin typeface="Lucida Sans"/>
                <a:cs typeface="Lucida Sans"/>
              </a:rPr>
              <a:t>Need to drive qualified leads in a highly competitive category </a:t>
            </a:r>
            <a:endParaRPr lang="en-US" b="1" i="1" dirty="0">
              <a:latin typeface="Lucida Sans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356005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The sales funnel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144" y="1410637"/>
            <a:ext cx="5586530" cy="537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2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Rethinking the funnel</a:t>
            </a:r>
            <a:endParaRPr lang="en-US" dirty="0"/>
          </a:p>
        </p:txBody>
      </p:sp>
      <p:pic>
        <p:nvPicPr>
          <p:cNvPr id="4" name="Picture 3" descr="Screen Shot 2013-03-19 at 12.28.0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520" y="1186569"/>
            <a:ext cx="8009322" cy="5949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2033495" y="2142767"/>
            <a:ext cx="2399681" cy="280508"/>
          </a:xfrm>
          <a:prstGeom prst="roundRect">
            <a:avLst/>
          </a:prstGeom>
          <a:noFill/>
          <a:ln w="3810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03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The sales “Cocktail shaker”?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308" y="1192157"/>
            <a:ext cx="2900311" cy="60036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46869" y="2293746"/>
            <a:ext cx="270244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Buyers are </a:t>
            </a:r>
          </a:p>
          <a:p>
            <a:pPr algn="ctr"/>
            <a:r>
              <a:rPr lang="en-US" sz="8800" dirty="0" smtClean="0"/>
              <a:t>70% </a:t>
            </a:r>
          </a:p>
          <a:p>
            <a:pPr algn="ctr"/>
            <a:r>
              <a:rPr lang="en-US" sz="2400" dirty="0" smtClean="0"/>
              <a:t>of the way through the purchase process before they engage a sales rep.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5010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3-01-02 at 3.34.18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8"/>
          <a:stretch/>
        </p:blipFill>
        <p:spPr>
          <a:xfrm>
            <a:off x="145961" y="2048931"/>
            <a:ext cx="9781253" cy="4070781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What are they doing?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84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Content as a traffic driver</a:t>
            </a:r>
            <a:endParaRPr lang="en-US" dirty="0"/>
          </a:p>
        </p:txBody>
      </p:sp>
      <p:pic>
        <p:nvPicPr>
          <p:cNvPr id="6" name="Picture 5" descr="Screen Shot 2013-03-20 at 11.55.3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53" y="1624828"/>
            <a:ext cx="9058308" cy="5431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1898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Top performing search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err="1" smtClean="0"/>
              <a:t>Pgi</a:t>
            </a:r>
            <a:endParaRPr lang="en-US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Premiere global services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Presentation ideas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Global meet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err="1" smtClean="0"/>
              <a:t>Globalmeet</a:t>
            </a:r>
            <a:endParaRPr lang="en-US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400" dirty="0" err="1" smtClean="0"/>
              <a:t>Pgi</a:t>
            </a:r>
            <a:r>
              <a:rPr lang="en-US" sz="2400" dirty="0" smtClean="0"/>
              <a:t> conferencing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Fun presentation ideas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Premier global services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err="1" smtClean="0"/>
              <a:t>Pgi</a:t>
            </a:r>
            <a:r>
              <a:rPr lang="en-US" sz="2400" dirty="0" smtClean="0"/>
              <a:t> global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Premiere global services </a:t>
            </a:r>
            <a:r>
              <a:rPr lang="en-US" sz="2400" dirty="0" err="1" smtClean="0"/>
              <a:t>inc</a:t>
            </a:r>
            <a:endParaRPr lang="en-US" sz="2400" dirty="0" smtClean="0"/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4" name="Rounded Rectangle 3"/>
          <p:cNvSpPr/>
          <p:nvPr/>
        </p:nvSpPr>
        <p:spPr>
          <a:xfrm>
            <a:off x="496610" y="2214289"/>
            <a:ext cx="3818203" cy="512868"/>
          </a:xfrm>
          <a:prstGeom prst="roundRect">
            <a:avLst/>
          </a:prstGeom>
          <a:noFill/>
          <a:ln w="38100" cmpd="sng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572190" y="4312333"/>
            <a:ext cx="4003140" cy="512868"/>
          </a:xfrm>
          <a:prstGeom prst="roundRect">
            <a:avLst/>
          </a:prstGeom>
          <a:noFill/>
          <a:ln w="38100" cmpd="sng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12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3-03-19 at 12.07.0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300" y="0"/>
            <a:ext cx="4995627" cy="777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Screen Shot 2013-03-19 at 12.07.03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" t="18947" r="36515" b="55990"/>
          <a:stretch/>
        </p:blipFill>
        <p:spPr>
          <a:xfrm>
            <a:off x="1114149" y="1458693"/>
            <a:ext cx="4516558" cy="292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51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3-03-19 at 12.07.0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300" y="0"/>
            <a:ext cx="4995627" cy="777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Screen Shot 2013-03-19 at 12.07.03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3" t="18891" r="1580" b="47325"/>
          <a:stretch/>
        </p:blipFill>
        <p:spPr>
          <a:xfrm>
            <a:off x="5648598" y="1363578"/>
            <a:ext cx="3389159" cy="516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24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3-03-19 at 12.07.0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300" y="0"/>
            <a:ext cx="4995627" cy="777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Screen Shot 2013-03-19 at 12.07.03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7" t="44254" r="36584" b="33390"/>
          <a:stretch/>
        </p:blipFill>
        <p:spPr>
          <a:xfrm>
            <a:off x="637725" y="3428428"/>
            <a:ext cx="5096577" cy="292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24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3-03-19 at 12.10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0" y="0"/>
            <a:ext cx="5551714" cy="777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271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3-03-19 at 11.59.5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80" y="1723114"/>
            <a:ext cx="8047246" cy="4482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Prominence for premium content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668937" y="4208776"/>
            <a:ext cx="1628232" cy="293068"/>
          </a:xfrm>
          <a:prstGeom prst="roundRect">
            <a:avLst/>
          </a:prstGeom>
          <a:noFill/>
          <a:ln w="28575" cmpd="sng">
            <a:solidFill>
              <a:srgbClr val="D24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0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Premium content</a:t>
            </a:r>
            <a:endParaRPr lang="en-US" dirty="0"/>
          </a:p>
        </p:txBody>
      </p:sp>
      <p:pic>
        <p:nvPicPr>
          <p:cNvPr id="5" name="Picture 4" descr="Screen Shot 2013-03-19 at 12.03.0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848" y="1449287"/>
            <a:ext cx="6934953" cy="5508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817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 smtClean="0"/>
              <a:t>Ebook</a:t>
            </a:r>
            <a:r>
              <a:rPr lang="en-US" dirty="0" smtClean="0"/>
              <a:t> results</a:t>
            </a:r>
            <a:endParaRPr lang="en-US" dirty="0"/>
          </a:p>
        </p:txBody>
      </p:sp>
      <p:pic>
        <p:nvPicPr>
          <p:cNvPr id="4" name="Picture 3" descr="Screen Shot 2013-03-19 at 12.40.0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62" y="2004818"/>
            <a:ext cx="1816729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Screen Shot 2013-03-19 at 12.38.5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515" y="2025857"/>
            <a:ext cx="2541105" cy="1644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Screen Shot 2013-03-19 at 12.37.4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137" y="2025857"/>
            <a:ext cx="2483028" cy="1597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477058" y="3840757"/>
            <a:ext cx="807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/>
              <a:t>10/22/12</a:t>
            </a:r>
            <a:endParaRPr lang="en-US" sz="12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4791511" y="3847518"/>
            <a:ext cx="7299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/>
              <a:t>1/21/13</a:t>
            </a:r>
            <a:endParaRPr lang="en-US" sz="12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7908127" y="3847518"/>
            <a:ext cx="6519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/>
              <a:t>3/8/13</a:t>
            </a:r>
            <a:endParaRPr lang="en-US" sz="1200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720219" y="4486720"/>
            <a:ext cx="24532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latin typeface="Lucida Sans"/>
                <a:cs typeface="Lucida Sans"/>
              </a:rPr>
              <a:t>243</a:t>
            </a:r>
            <a:r>
              <a:rPr lang="en-US" dirty="0" smtClean="0">
                <a:latin typeface="Lucida Sans"/>
                <a:cs typeface="Lucida Sans"/>
              </a:rPr>
              <a:t> Downloads</a:t>
            </a:r>
          </a:p>
          <a:p>
            <a:pPr algn="ctr"/>
            <a:r>
              <a:rPr lang="en-US" b="1" dirty="0" smtClean="0">
                <a:latin typeface="Lucida Sans"/>
                <a:cs typeface="Lucida Sans"/>
              </a:rPr>
              <a:t>200</a:t>
            </a:r>
            <a:r>
              <a:rPr lang="en-US" dirty="0" smtClean="0">
                <a:latin typeface="Lucida Sans"/>
                <a:cs typeface="Lucida Sans"/>
              </a:rPr>
              <a:t> New Contacts</a:t>
            </a:r>
            <a:endParaRPr lang="en-US" dirty="0">
              <a:latin typeface="Lucida Sans"/>
              <a:cs typeface="Lucida San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11303" y="4500620"/>
            <a:ext cx="24532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latin typeface="Lucida Sans"/>
                <a:cs typeface="Lucida Sans"/>
              </a:rPr>
              <a:t>661</a:t>
            </a:r>
            <a:r>
              <a:rPr lang="en-US" dirty="0" smtClean="0">
                <a:latin typeface="Lucida Sans"/>
                <a:cs typeface="Lucida Sans"/>
              </a:rPr>
              <a:t> Downloads</a:t>
            </a:r>
          </a:p>
          <a:p>
            <a:pPr algn="ctr"/>
            <a:r>
              <a:rPr lang="en-US" b="1" dirty="0" smtClean="0">
                <a:latin typeface="Lucida Sans"/>
                <a:cs typeface="Lucida Sans"/>
              </a:rPr>
              <a:t>381</a:t>
            </a:r>
            <a:r>
              <a:rPr lang="en-US" dirty="0" smtClean="0">
                <a:latin typeface="Lucida Sans"/>
                <a:cs typeface="Lucida Sans"/>
              </a:rPr>
              <a:t> New Contacts</a:t>
            </a:r>
            <a:endParaRPr lang="en-US" dirty="0">
              <a:latin typeface="Lucida Sans"/>
              <a:cs typeface="Lucida San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88982" y="4500620"/>
            <a:ext cx="22911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latin typeface="Lucida Sans"/>
                <a:cs typeface="Lucida Sans"/>
              </a:rPr>
              <a:t>37</a:t>
            </a:r>
            <a:r>
              <a:rPr lang="en-US" dirty="0" smtClean="0">
                <a:latin typeface="Lucida Sans"/>
                <a:cs typeface="Lucida Sans"/>
              </a:rPr>
              <a:t> Downloads</a:t>
            </a:r>
          </a:p>
          <a:p>
            <a:pPr algn="ctr"/>
            <a:r>
              <a:rPr lang="en-US" b="1" dirty="0" smtClean="0">
                <a:latin typeface="Lucida Sans"/>
                <a:cs typeface="Lucida Sans"/>
              </a:rPr>
              <a:t>22</a:t>
            </a:r>
            <a:r>
              <a:rPr lang="en-US" dirty="0" smtClean="0">
                <a:latin typeface="Lucida Sans"/>
                <a:cs typeface="Lucida Sans"/>
              </a:rPr>
              <a:t> New Contacts</a:t>
            </a:r>
            <a:endParaRPr lang="en-US" dirty="0">
              <a:latin typeface="Lucida Sans"/>
              <a:cs typeface="Lucida San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68751" y="1706422"/>
            <a:ext cx="2835986" cy="3864772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3723255" y="1718566"/>
            <a:ext cx="2835986" cy="3864772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6844095" y="1718566"/>
            <a:ext cx="2835986" cy="3864772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11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>
            <a:off x="5040814" y="360794"/>
            <a:ext cx="0" cy="70901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35655" y="3864682"/>
            <a:ext cx="9492676" cy="793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48397" y="23213"/>
            <a:ext cx="2324087" cy="341299"/>
          </a:xfrm>
          <a:prstGeom prst="rect">
            <a:avLst/>
          </a:prstGeom>
          <a:noFill/>
        </p:spPr>
        <p:txBody>
          <a:bodyPr wrap="none" lIns="63679" tIns="31839" rIns="63679" bIns="31839" rtlCol="0">
            <a:spAutoFit/>
          </a:bodyPr>
          <a:lstStyle/>
          <a:p>
            <a:r>
              <a:rPr lang="en-US" sz="18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Sans"/>
                <a:cs typeface="Lucida Sans"/>
              </a:rPr>
              <a:t>Current Customer</a:t>
            </a:r>
            <a:endParaRPr lang="en-US" sz="1800" b="1" i="1" dirty="0">
              <a:solidFill>
                <a:schemeClr val="tx1">
                  <a:lumMod val="50000"/>
                  <a:lumOff val="50000"/>
                </a:schemeClr>
              </a:solidFill>
              <a:latin typeface="Lucida Sans"/>
              <a:cs typeface="Lucida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02033" y="7354438"/>
            <a:ext cx="1196637" cy="341299"/>
          </a:xfrm>
          <a:prstGeom prst="rect">
            <a:avLst/>
          </a:prstGeom>
          <a:noFill/>
        </p:spPr>
        <p:txBody>
          <a:bodyPr wrap="none" lIns="63679" tIns="31839" rIns="63679" bIns="31839" rtlCol="0">
            <a:spAutoFit/>
          </a:bodyPr>
          <a:lstStyle/>
          <a:p>
            <a:r>
              <a:rPr lang="en-US" sz="18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Sans"/>
                <a:cs typeface="Lucida Sans"/>
              </a:rPr>
              <a:t>Prospect</a:t>
            </a:r>
            <a:endParaRPr lang="en-US" sz="1800" b="1" i="1" dirty="0">
              <a:solidFill>
                <a:schemeClr val="tx1">
                  <a:lumMod val="50000"/>
                  <a:lumOff val="50000"/>
                </a:schemeClr>
              </a:solidFill>
              <a:latin typeface="Lucida Sans"/>
              <a:cs typeface="Lucida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5655" y="3396091"/>
            <a:ext cx="2019767" cy="341299"/>
          </a:xfrm>
          <a:prstGeom prst="rect">
            <a:avLst/>
          </a:prstGeom>
          <a:noFill/>
        </p:spPr>
        <p:txBody>
          <a:bodyPr wrap="none" lIns="63679" tIns="31839" rIns="63679" bIns="31839" rtlCol="0">
            <a:spAutoFit/>
          </a:bodyPr>
          <a:lstStyle/>
          <a:p>
            <a:r>
              <a:rPr lang="en-US" sz="18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Sans"/>
                <a:cs typeface="Lucida Sans"/>
              </a:rPr>
              <a:t>Product-Centric</a:t>
            </a:r>
            <a:endParaRPr lang="en-US" sz="1800" b="1" i="1" dirty="0">
              <a:solidFill>
                <a:schemeClr val="tx1">
                  <a:lumMod val="50000"/>
                  <a:lumOff val="50000"/>
                </a:schemeClr>
              </a:solidFill>
              <a:latin typeface="Lucida Sans"/>
              <a:cs typeface="Lucida San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77072" y="3489610"/>
            <a:ext cx="1912917" cy="341299"/>
          </a:xfrm>
          <a:prstGeom prst="rect">
            <a:avLst/>
          </a:prstGeom>
          <a:noFill/>
        </p:spPr>
        <p:txBody>
          <a:bodyPr wrap="none" lIns="63679" tIns="31839" rIns="63679" bIns="31839" rtlCol="0">
            <a:spAutoFit/>
          </a:bodyPr>
          <a:lstStyle/>
          <a:p>
            <a:r>
              <a:rPr lang="en-US" sz="18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Sans"/>
                <a:cs typeface="Lucida Sans"/>
              </a:rPr>
              <a:t>Insight-Centric</a:t>
            </a:r>
            <a:endParaRPr lang="en-US" sz="1800" b="1" i="1" dirty="0">
              <a:solidFill>
                <a:schemeClr val="tx1">
                  <a:lumMod val="50000"/>
                  <a:lumOff val="50000"/>
                </a:schemeClr>
              </a:solidFill>
              <a:latin typeface="Lucida Sans"/>
              <a:cs typeface="Lucida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5285" y="4193390"/>
            <a:ext cx="423789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Lucida Sans"/>
                <a:cs typeface="Lucida Sans"/>
              </a:rPr>
              <a:t>Objective: Help prospects as they are making key buying decisions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Features and benefits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Pricing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Competitive comparison charts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Tech specs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Use cases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Customer Testimonials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ROI Calculators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9736" y="858791"/>
            <a:ext cx="4074705" cy="166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Lucida Sans"/>
                <a:cs typeface="Lucida Sans"/>
              </a:rPr>
              <a:t>Objective: To help customers get the most value out of their investment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User guides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Tips and tricks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Product release notes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Best practices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FAQs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43241" y="858791"/>
            <a:ext cx="41834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Lucida Sans"/>
                <a:cs typeface="Lucida Sans"/>
              </a:rPr>
              <a:t>Objective: Provide added value that will keep the customer engaged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Insights and ideas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Proprietary research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Analysis and metrics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Specialized expertise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43605" y="4193390"/>
            <a:ext cx="41279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Lucida Sans"/>
                <a:cs typeface="Lucida Sans"/>
              </a:rPr>
              <a:t>Objective: Get on the radar of the prospects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Ideas and insights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Proprietary research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Analysis and metrics</a:t>
            </a:r>
          </a:p>
          <a:p>
            <a:pPr marL="342900" indent="-342900">
              <a:buFont typeface="Arial"/>
              <a:buChar char="•"/>
            </a:pPr>
            <a:r>
              <a:rPr lang="en-US" sz="1400" dirty="0" smtClean="0">
                <a:latin typeface="Lucida Sans"/>
                <a:cs typeface="Lucida Sans"/>
              </a:rPr>
              <a:t>Specialized expertise</a:t>
            </a:r>
          </a:p>
        </p:txBody>
      </p:sp>
    </p:spTree>
    <p:extLst>
      <p:ext uri="{BB962C8B-B14F-4D97-AF65-F5344CB8AC3E}">
        <p14:creationId xmlns:p14="http://schemas.microsoft.com/office/powerpoint/2010/main" val="341048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Content is not a strategy</a:t>
            </a:r>
          </a:p>
          <a:p>
            <a:r>
              <a:rPr lang="en-US" sz="2000" dirty="0" smtClean="0"/>
              <a:t>The funnel is not linear</a:t>
            </a:r>
          </a:p>
          <a:p>
            <a:r>
              <a:rPr lang="en-US" sz="2000" dirty="0" smtClean="0"/>
              <a:t>Track and analyze</a:t>
            </a:r>
          </a:p>
          <a:p>
            <a:r>
              <a:rPr lang="en-US" sz="2000" dirty="0" smtClean="0"/>
              <a:t>Use different content types – e-books, whitepapers, video, blogs, </a:t>
            </a:r>
            <a:r>
              <a:rPr lang="en-US" sz="2000" dirty="0" err="1" smtClean="0"/>
              <a:t>infographics</a:t>
            </a:r>
            <a:endParaRPr lang="en-US" sz="2000" dirty="0" smtClean="0"/>
          </a:p>
          <a:p>
            <a:r>
              <a:rPr lang="en-US" sz="2000" dirty="0" smtClean="0"/>
              <a:t>Leverage content for current customers and prospects</a:t>
            </a:r>
          </a:p>
          <a:p>
            <a:r>
              <a:rPr lang="en-US" sz="2000" dirty="0"/>
              <a:t>Make it </a:t>
            </a:r>
            <a:r>
              <a:rPr lang="en-US" sz="2000" dirty="0" smtClean="0"/>
              <a:t>interesting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Lessons learned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20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5440" y="5598430"/>
            <a:ext cx="428225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Sans"/>
                <a:cs typeface="Lucida Sans"/>
              </a:rPr>
              <a:t>Jeff Perkins</a:t>
            </a: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Sans"/>
                <a:cs typeface="Lucida Sans"/>
              </a:rPr>
              <a:t>VP of Global Online Marketing</a:t>
            </a:r>
          </a:p>
          <a:p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Sans"/>
                <a:cs typeface="Lucida Sans"/>
              </a:rPr>
              <a:t>PGi</a:t>
            </a:r>
            <a:endParaRPr 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Lucida Sans"/>
              <a:cs typeface="Lucida Sans"/>
            </a:endParaRPr>
          </a:p>
          <a:p>
            <a:endParaRPr 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Lucida Sans"/>
              <a:cs typeface="Lucida Sans"/>
            </a:endParaRP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Sans"/>
                <a:cs typeface="Lucida Sans"/>
              </a:rPr>
              <a:t>Email: </a:t>
            </a:r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Sans"/>
                <a:cs typeface="Lucida Sans"/>
              </a:rPr>
              <a:t>jeff.perkins@pgi.com</a:t>
            </a:r>
            <a:endParaRPr 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Lucida Sans"/>
              <a:cs typeface="Lucida Sans"/>
            </a:endParaRP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Sans"/>
                <a:cs typeface="Lucida Sans"/>
              </a:rPr>
              <a:t>LinkedIn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Lucida Sans"/>
                <a:cs typeface="Lucida Sans"/>
              </a:rPr>
              <a:t>: </a:t>
            </a:r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Sans"/>
                <a:cs typeface="Lucida Sans"/>
              </a:rPr>
              <a:t>linkedin.com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Lucida Sans"/>
                <a:cs typeface="Lucida Sans"/>
              </a:rPr>
              <a:t>/in/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Sans"/>
                <a:cs typeface="Lucida Sans"/>
              </a:rPr>
              <a:t>jeffperkins1</a:t>
            </a: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Sans"/>
                <a:cs typeface="Lucida Sans"/>
              </a:rPr>
              <a:t>Twitter: @jeffperkins8</a:t>
            </a:r>
          </a:p>
          <a:p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Sans"/>
                <a:cs typeface="Lucida Sans"/>
              </a:rPr>
              <a:t>Blog: </a:t>
            </a:r>
            <a:r>
              <a:rPr lang="en-US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Lucida Sans"/>
                <a:cs typeface="Lucida Sans"/>
              </a:rPr>
              <a:t>SingleMindedProposition.com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Lucida Sans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346893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Gi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9127</TotalTime>
  <Words>607</Words>
  <Application>Microsoft Macintosh PowerPoint</Application>
  <PresentationFormat>Custom</PresentationFormat>
  <Paragraphs>131</Paragraphs>
  <Slides>33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PGi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Maris Naylor</dc:creator>
  <cp:lastModifiedBy>Microsoft Office User</cp:lastModifiedBy>
  <cp:revision>345</cp:revision>
  <cp:lastPrinted>2013-02-05T15:49:54Z</cp:lastPrinted>
  <dcterms:created xsi:type="dcterms:W3CDTF">2012-10-03T15:21:58Z</dcterms:created>
  <dcterms:modified xsi:type="dcterms:W3CDTF">2013-03-21T14:26:53Z</dcterms:modified>
</cp:coreProperties>
</file>